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69c83fae6542a7" /><Relationship Type="http://schemas.openxmlformats.org/officeDocument/2006/relationships/extended-properties" Target="/docProps/app.xml" Id="R073a5f6430724f19" /><Relationship Type="http://schemas.openxmlformats.org/officeDocument/2006/relationships/officeDocument" Target="/ppt/presentation.xml" Id="R2a50a537ce92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bec0f06314d3c"/>
  </p:sldMasterIdLst>
  <p:notesMasterIdLst>
    <p:notesMasterId xmlns:r="http://schemas.openxmlformats.org/officeDocument/2006/relationships" r:id="R60ba7965ec144f38"/>
  </p:notesMasterIdLst>
  <p:sldIdLst>
    <p:sldId xmlns:r="http://schemas.openxmlformats.org/officeDocument/2006/relationships" id="256" r:id="Rb8d2408a617b452f"/>
    <p:sldId xmlns:r="http://schemas.openxmlformats.org/officeDocument/2006/relationships" id="257" r:id="R850d39194acb4602"/>
    <p:sldId xmlns:r="http://schemas.openxmlformats.org/officeDocument/2006/relationships" id="258" r:id="Red19651c8c0f4a83"/>
    <p:sldId xmlns:r="http://schemas.openxmlformats.org/officeDocument/2006/relationships" id="259" r:id="Rda85329e08e540c9"/>
    <p:sldId xmlns:r="http://schemas.openxmlformats.org/officeDocument/2006/relationships" id="260" r:id="Raef8d65a649347e8"/>
    <p:sldId xmlns:r="http://schemas.openxmlformats.org/officeDocument/2006/relationships" id="261" r:id="R7944ad15067d4bac"/>
    <p:sldId xmlns:r="http://schemas.openxmlformats.org/officeDocument/2006/relationships" id="262" r:id="R1e48a4eac3734518"/>
    <p:sldId xmlns:r="http://schemas.openxmlformats.org/officeDocument/2006/relationships" id="263" r:id="R876badf7c0824e9d"/>
    <p:sldId xmlns:r="http://schemas.openxmlformats.org/officeDocument/2006/relationships" id="264" r:id="Rc1b6a834d76a49e4"/>
    <p:sldId xmlns:r="http://schemas.openxmlformats.org/officeDocument/2006/relationships" id="265" r:id="Reb563f764f67495f"/>
    <p:sldId xmlns:r="http://schemas.openxmlformats.org/officeDocument/2006/relationships" id="266" r:id="R5407e987bc2b4ec6"/>
    <p:sldId xmlns:r="http://schemas.openxmlformats.org/officeDocument/2006/relationships" id="267" r:id="Re6d60602e1e944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bd2669f4cf54dfc" /><Relationship Type="http://schemas.openxmlformats.org/officeDocument/2006/relationships/slideMaster" Target="/ppt/slideMasters/slideMaster1.xml" Id="R8ffbec0f06314d3c" /><Relationship Type="http://schemas.openxmlformats.org/officeDocument/2006/relationships/notesMaster" Target="/ppt/notesMasters/notesMaster1.xml" Id="R60ba7965ec144f38" /><Relationship Type="http://schemas.openxmlformats.org/officeDocument/2006/relationships/presProps" Target="/ppt/presProps.xml" Id="R1d950c77bb9d431b" /><Relationship Type="http://schemas.openxmlformats.org/officeDocument/2006/relationships/tableStyles" Target="/ppt/tableStyles.xml" Id="Rf71ee0e7c1b04a22" /><Relationship Type="http://schemas.openxmlformats.org/officeDocument/2006/relationships/slide" Target="/ppt/slides/slide1.xml" Id="Rb8d2408a617b452f" /><Relationship Type="http://schemas.openxmlformats.org/officeDocument/2006/relationships/slide" Target="/ppt/slides/slide2.xml" Id="R850d39194acb4602" /><Relationship Type="http://schemas.openxmlformats.org/officeDocument/2006/relationships/slide" Target="/ppt/slides/slide3.xml" Id="Red19651c8c0f4a83" /><Relationship Type="http://schemas.openxmlformats.org/officeDocument/2006/relationships/slide" Target="/ppt/slides/slide4.xml" Id="Rda85329e08e540c9" /><Relationship Type="http://schemas.openxmlformats.org/officeDocument/2006/relationships/slide" Target="/ppt/slides/slide5.xml" Id="Raef8d65a649347e8" /><Relationship Type="http://schemas.openxmlformats.org/officeDocument/2006/relationships/slide" Target="/ppt/slides/slide6.xml" Id="R7944ad15067d4bac" /><Relationship Type="http://schemas.openxmlformats.org/officeDocument/2006/relationships/slide" Target="/ppt/slides/slide7.xml" Id="R1e48a4eac3734518" /><Relationship Type="http://schemas.openxmlformats.org/officeDocument/2006/relationships/slide" Target="/ppt/slides/slide8.xml" Id="R876badf7c0824e9d" /><Relationship Type="http://schemas.openxmlformats.org/officeDocument/2006/relationships/slide" Target="/ppt/slides/slide9.xml" Id="Rc1b6a834d76a49e4" /><Relationship Type="http://schemas.openxmlformats.org/officeDocument/2006/relationships/slide" Target="/ppt/slides/slide10.xml" Id="Reb563f764f67495f" /><Relationship Type="http://schemas.openxmlformats.org/officeDocument/2006/relationships/slide" Target="/ppt/slides/slide11.xml" Id="R5407e987bc2b4ec6" /><Relationship Type="http://schemas.openxmlformats.org/officeDocument/2006/relationships/slide" Target="/ppt/slides/slide12.xml" Id="Re6d60602e1e944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2f4ffe938c444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9a5c37a296e4be1" /><Relationship Type="http://schemas.openxmlformats.org/officeDocument/2006/relationships/notesMaster" Target="/ppt/notesMasters/notesMaster1.xml" Id="R6fb9afee7bf34f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a31d35b0c2a47d2" /><Relationship Type="http://schemas.openxmlformats.org/officeDocument/2006/relationships/notesMaster" Target="/ppt/notesMasters/notesMaster1.xml" Id="Rc71aecbeafa440c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60c1350945d48f4" /><Relationship Type="http://schemas.openxmlformats.org/officeDocument/2006/relationships/notesMaster" Target="/ppt/notesMasters/notesMaster1.xml" Id="R4befa1cf97da401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fb1bfbfa31445b4" /><Relationship Type="http://schemas.openxmlformats.org/officeDocument/2006/relationships/notesMaster" Target="/ppt/notesMasters/notesMaster1.xml" Id="R3a0dd8fec0f148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eb5c9f257c640e9" /><Relationship Type="http://schemas.openxmlformats.org/officeDocument/2006/relationships/notesMaster" Target="/ppt/notesMasters/notesMaster1.xml" Id="R37dfc896d61d42c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097548c46cc4c7c" /><Relationship Type="http://schemas.openxmlformats.org/officeDocument/2006/relationships/notesMaster" Target="/ppt/notesMasters/notesMaster1.xml" Id="R66525b7d35d747e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4b9bf7587db45a4" /><Relationship Type="http://schemas.openxmlformats.org/officeDocument/2006/relationships/notesMaster" Target="/ppt/notesMasters/notesMaster1.xml" Id="Rfe74a472b66b40c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b4a1c20b7f4fbe" /><Relationship Type="http://schemas.openxmlformats.org/officeDocument/2006/relationships/notesMaster" Target="/ppt/notesMasters/notesMaster1.xml" Id="R455554e7fa33468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88a86e97a944b18" /><Relationship Type="http://schemas.openxmlformats.org/officeDocument/2006/relationships/notesMaster" Target="/ppt/notesMasters/notesMaster1.xml" Id="Rddab18cc212f47a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691d99dd2084d19" /><Relationship Type="http://schemas.openxmlformats.org/officeDocument/2006/relationships/notesMaster" Target="/ppt/notesMasters/notesMaster1.xml" Id="R7c61f67f910d43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6261b2916944a9" /><Relationship Type="http://schemas.openxmlformats.org/officeDocument/2006/relationships/notesMaster" Target="/ppt/notesMasters/notesMaster1.xml" Id="Re67155697f474d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7ed47d7a341494a" /><Relationship Type="http://schemas.openxmlformats.org/officeDocument/2006/relationships/notesMaster" Target="/ppt/notesMasters/notesMaster1.xml" Id="R222cb9bd86ba438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mission and the precise request. This is a working deck; verified financial and traction data must replace the marked placeholders before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founder-provided materials and internal readiness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measurement discipline. Financial or credit outcomes should only be claimed with consent, a defined time window, and a documented method.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readiness review: traction and impact evidence requirements.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Acknowledge gaps directly and show control. Do not represent DUESMART as a nonprofit. Obtain legal and accounting review for eligibility and fiscal sponsorship.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Founder-reported entity status: C corporation.</a:t>
            </a:r>
          </a:p>
          <a:p xmlns:a="http://schemas.openxmlformats.org/drawingml/2006/main">
            <a:r>
              <a:t>- IRS exempt-organization guidance: https://www.irs.gov/charities-non-profits/exempt-organizations-update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the decision and the four outcomes the funder enables. Confirm the next step: data-room review, partner confirmation, and final budget approval.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funding strategy and $100,000 grant pathway.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problem in plain language. Avoid unsupported market-size claims until a sourced market analysis is approved for the deck.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learner journey. Emphasize that the platform links education, planning, practice, and readiness rather than offering isolated content.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  <a:p xmlns:a="http://schemas.openxmlformats.org/drawingml/2006/main">
            <a:r>
              <a:t>- DUESMART course and product links supplied by the founder.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that DUESMART has operational assets already in place. Do not claim usage or outcomes on this slide; those require verified metrics.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  <a:p xmlns:a="http://schemas.openxmlformats.org/drawingml/2006/main">
            <a:r>
              <a:t>- Founder-provided asset inventory: C corporation, EIN, bank account, DUNS, website, multilingual courses, Stripe, YouTube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Position the growth phase around defined audiences selected with funded partners. Insert geography, demographics, and eligibility criteria after sites are confirmed.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readiness strategy, multi-site partner recommendation.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is intentionally transparent. Replace each blank only with reconciled, source-backed data. Bring screenshots, reports, customer lists, and signed letters into the evidence room.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 response: testimonials, paying-customer count, website/YouTube analytics, and partner letters or agreements exist; exact figures were not supplied.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intended model, then show the verified revenue mix when bookkeeping is complete. Do not use projections without assumptions.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pricing and Stripe-enabled paths; founder-provided ecosystem links.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exact ask. Explain that this allocation is the current planning model and will be reconciled to quotes and payroll before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funding strategy site, illustrative $100,000 growth allocation.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the funder through a practical 12-month expansion cycle. Replace the general work plan with signed partner scopes and a delivery calendar.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12-month growth strategy.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065e66cda44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b52f028a8f4081" /><Relationship Type="http://schemas.openxmlformats.org/officeDocument/2006/relationships/slideLayout" Target="/ppt/slideLayouts/slideLayout1.xml" Id="R26dd49a579f54a9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d49a579f54a9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338fc32c47ab" /><Relationship Type="http://schemas.openxmlformats.org/officeDocument/2006/relationships/notesSlide" Target="/ppt/notesSlides/notesSlide1.xml" Id="R7ce974eda7614fe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e6af61674f94" /><Relationship Type="http://schemas.openxmlformats.org/officeDocument/2006/relationships/notesSlide" Target="/ppt/notesSlides/notesSlide10.xml" Id="R94d8db505333488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932a3ba04929" /><Relationship Type="http://schemas.openxmlformats.org/officeDocument/2006/relationships/notesSlide" Target="/ppt/notesSlides/notesSlide11.xml" Id="Ra72a1ada257a458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8d92566d4d4c" /><Relationship Type="http://schemas.openxmlformats.org/officeDocument/2006/relationships/notesSlide" Target="/ppt/notesSlides/notesSlide12.xml" Id="R02657dbd9de3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af31464e42fa" /><Relationship Type="http://schemas.openxmlformats.org/officeDocument/2006/relationships/notesSlide" Target="/ppt/notesSlides/notesSlide2.xml" Id="Rf51c0e7d414b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9f1a2df7483e" /><Relationship Type="http://schemas.openxmlformats.org/officeDocument/2006/relationships/notesSlide" Target="/ppt/notesSlides/notesSlide3.xml" Id="Rc0dab4acbf6b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d0ec6bed45fb" /><Relationship Type="http://schemas.openxmlformats.org/officeDocument/2006/relationships/notesSlide" Target="/ppt/notesSlides/notesSlide4.xml" Id="R3f105c4d54b6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9b89de57487c" /><Relationship Type="http://schemas.openxmlformats.org/officeDocument/2006/relationships/notesSlide" Target="/ppt/notesSlides/notesSlide5.xml" Id="R711e741e1189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3f90198f44f5" /><Relationship Type="http://schemas.openxmlformats.org/officeDocument/2006/relationships/notesSlide" Target="/ppt/notesSlides/notesSlide6.xml" Id="R2059450c7202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ddcd74204ce2" /><Relationship Type="http://schemas.openxmlformats.org/officeDocument/2006/relationships/notesSlide" Target="/ppt/notesSlides/notesSlide7.xml" Id="R6fc0340276fc467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07248c9e453b" /><Relationship Type="http://schemas.openxmlformats.org/officeDocument/2006/relationships/notesSlide" Target="/ppt/notesSlides/notesSlide8.xml" Id="Rb07666711116482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9fb35e3f4113" /><Relationship Type="http://schemas.openxmlformats.org/officeDocument/2006/relationships/notesSlide" Target="/ppt/notesSlides/notesSlide9.xml" Id="R1d96992a6b794d3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E33FB1-D3AB-47A6-B4F7-57A85A22D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DBC9F8-451D-4B49-B530-CA55F8AE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0A1E38-6459-4EF8-93E3-AB7CBDCF1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9600"/>
            <a:ext cx="266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A3D5CE-CA7C-4482-866A-BC8FC5423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485900"/>
            <a:ext cx="8858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Funding smarter financial futures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DBB23B-A44E-417E-97D4-58680F1D0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0"/>
            <a:ext cx="590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C600"/>
                </a:solidFill>
              </a:defRPr>
            </a:pPr>
            <a:r>
              <a:rPr sz="2100" b="1">
                <a:solidFill>
                  <a:srgbClr val="F7C600"/>
                </a:solidFill>
              </a:rPr>
              <a:t>$100,000 GRANT PITCH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C2D019-A90C-4EFA-8888-8461A57BD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43350"/>
            <a:ext cx="8382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</a:defRPr>
            </a:pPr>
            <a:r>
              <a:rPr sz="1875" b="0">
                <a:solidFill>
                  <a:srgbClr val="FFFFFF"/>
                </a:solidFill>
              </a:rPr>
              <a:t>A multilingual financial-readiness ecosystem built to help people understand credit, organize money, and prepare for opportunity.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1AA53D-24F5-4079-AF2E-8748FEDD5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62600"/>
            <a:ext cx="47625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49DAE6-5A30-46C2-A4A8-E1CE5C732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695950"/>
            <a:ext cx="436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12-MONTH GROWTH DECK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15396136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58F294F-8E76-45B3-8F72-D28C6EB2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CF0BD1-863C-4836-B0D6-E98482261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F759EE-580C-4174-8F3E-BBE020958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F38DFD-7DCA-4BD6-9642-E808918F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26BC5A-2107-4CED-B7B4-0CE3B5BFB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Every outcome has a source and an owner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AB57E4-2182-4E7D-B2B4-6239B38C9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52575"/>
            <a:ext cx="9525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The growth dashboard separates participation from learning, behavior, partner, and sustainability results.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4E2E52-89CB-4790-9602-A1E8F9A59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REACH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EC0540-2538-42E1-983E-D09EB47F4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574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20E64E-DCE9-4A0A-BA50-3EFD6C246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4669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Enrolled participants · eligible participants · language selected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1E2561-D8E8-4702-829F-AB9EB43C8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ENGAGEMENT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A8F76F-DF0F-4134-BDD8-6C911E16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1432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55A098-ED74-4F71-AC3B-CADC64FF6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1527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Activation · attendance · lessons started · completion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F71070-FC97-41C4-8B92-AB8879308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LEARNING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C50C1F-507D-41A0-94FF-AC9A1D2BA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8290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52399A-CA1E-4850-92BB-FFCDF7EB7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8385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Pre/post knowledge · mastery-lab performance · confidence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942FF5-A253-4DC6-A2DF-4237D5E3B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ACTION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574760-C17A-400D-93A1-63DF44D0D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5148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D88468-DCEE-46AC-914B-9B4284B42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5243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Plans completed · reports reviewed · milestones completed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FAEFC5-5D2D-41A7-A42B-100A2C6E7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SUSTAINABILITY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0ACF0B-C58A-4059-A309-5AF770CD5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2006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25C7B7-5166-424B-8833-8A240B0E0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2101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Partner satisfaction · renewals · earned revenue · cost per completion</a:t>
            </a:r>
          </a:p>
        </p:txBody>
      </p:sp>
    </p:spTree>
    <p:extLst>
      <p:ext uri="{BB962C8B-B14F-4D97-AF65-F5344CB8AC3E}">
        <p14:creationId xmlns:p14="http://schemas.microsoft.com/office/powerpoint/2010/main" val="3702596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48208B4-6407-4465-A881-2810EFA88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D438E7-53A7-4F93-9BD2-60A4E5EA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EDE31E-D955-42F1-82F1-A5A47441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369D30-3C09-4CCC-BFE8-000684E61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BF7B44-B571-4A8F-90DB-F745CD67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35945D-AF28-46F1-A5F8-A52B1327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knows what must be completed before funds are released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495481-0BE1-4F42-9C52-626BD1D64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2636FA-160A-4B6F-8B9E-9C8F0013B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AFA345-5C09-4EC0-B138-8BB5C0ACC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98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FINANCIAL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9F2EE5-42EE-485F-AC4B-C04878627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37172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Prepare P&amp;L, balance sheet, cash flow, bank statements, and projections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4A1174-854A-41C8-9F77-D312EDE65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237172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1F2F8F-37D6-4CB6-922F-161E48B1B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24384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09705E-8793-4D7E-A5AB-E9D14491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3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1E5B1F-CA68-4DEE-A5EA-8B0485CF2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TRACTION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C0152A-8850-4F97-A652-805F82FD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0670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Reconcile customer, revenue, analytics, completion, and refund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6BC223-3C16-4F56-A1BD-A216D019B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067050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975162-4AEF-4E60-83AD-FD9F9A223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133725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EED896-FEED-402D-84F1-8736BC24D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C28A41-E618-4888-BEF7-4C120BA2A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004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ELIGIBILITY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E44A7B-FF82-41F4-A1B1-F5351D77A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76237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Confirm grant eligibility or execute a qualified fiscal-sponsor agreement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A313BD-0273-46CA-9B09-089867B46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76237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09FC2B-B40E-4518-BE0D-DDCC1E3FD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82905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722304-1824-4B79-90A9-D385C6F10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3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25F58F-DEEB-4203-8BCC-A6853867D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958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GOVERNANCE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743B6A-4040-4A64-8BCF-CA9A8D3C9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45770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Assemble good standing, bylaws, cap table, insurance, W-9, and controls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147C22-73DF-4F69-AEB8-DEFFA1132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4457700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0567EC-6923-4CC3-A2B5-2DBF50C0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4524375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222FB0-E363-4D1C-BD83-70C7142DD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896C15-2823-469C-9477-056D8659B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IMPACT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8C1EAE9-6FDF-4283-A0CB-534DBD2A7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15302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Approve outcome definitions, consent, baseline, and reporting method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98F5D2-9D40-4A92-8387-94D3EC2F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515302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C3BBB61-46B7-4599-9886-DAD73787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52197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F5CCA11-BE5A-4701-9D39-D78B72218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42318"/>
                </a:solidFill>
              </a:defRPr>
            </a:pPr>
            <a:r>
              <a:rPr sz="1500" b="1">
                <a:solidFill>
                  <a:srgbClr val="B42318"/>
                </a:solidFill>
              </a:rPr>
              <a:t>DUESMART is a C corporation. Restricted nonprofit grants require an eligible partner or formal fiscal sponsor.</a:t>
            </a:r>
          </a:p>
        </p:txBody>
      </p:sp>
    </p:spTree>
    <p:extLst>
      <p:ext uri="{BB962C8B-B14F-4D97-AF65-F5344CB8AC3E}">
        <p14:creationId xmlns:p14="http://schemas.microsoft.com/office/powerpoint/2010/main" val="18124883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04D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820F2B-476D-4BFF-A670-6AC8AEEB3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8A472F-4DFD-43AA-9AF7-54DD9E05F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D740B0-EE5A-48B2-B359-C6BA74B2C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9E5A9F-E364-406B-BAE7-11E94088B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5120D-7EA1-4243-BDD0-DD027C383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C600"/>
                </a:solidFill>
              </a:defRPr>
            </a:pPr>
            <a:r>
              <a:rPr sz="1650" b="1">
                <a:solidFill>
                  <a:srgbClr val="F7C600"/>
                </a:solidFill>
              </a:rPr>
              <a:t>The 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D076A6-3C1A-4E08-945D-AA5C184A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906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Fund disciplined growth that turns a working ecosystem into repeatable impact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FD489E-4722-48DD-B734-860167614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10820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8728EB-7DFD-4C30-BC68-D9834EF3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2F88C4-2CB2-40A2-AEF2-83205217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004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Multiple partner-supported multilingual cohorts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5EB650-11DF-4118-89DA-634C536EB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E00F6A-A55D-456B-8FE5-D6DACFDB5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verified evidence and impact dashboard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EB9D78-C1F4-41BC-AADC-7FDFC0F34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64E276-C03B-46F5-9719-34EEECB0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386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repeatable delivery and reporting model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E19AE8-43D9-4B94-A3F4-3A97120D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577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B1BEA7-C36B-48E2-ABBB-B5F8FBED7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386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sustainability pathway beyond grant capital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E19BE1-C792-468E-AEA6-EDE208B80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4953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BF496A-AEDB-4342-83CC-6ED776F37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19775"/>
            <a:ext cx="461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50505"/>
                </a:solidFill>
              </a:defRPr>
            </a:pPr>
            <a:r>
              <a:rPr sz="1500" b="1">
                <a:solidFill>
                  <a:srgbClr val="050505"/>
                </a:solidFill>
              </a:rPr>
              <a:t>$100,000 REQUEST · 12-MONTH GROWTH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7494A7-6B69-40F8-9FA3-E628E26D0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819775"/>
            <a:ext cx="502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pitchdeck100.duesmart.com</a:t>
            </a:r>
          </a:p>
        </p:txBody>
      </p:sp>
    </p:spTree>
    <p:extLst>
      <p:ext uri="{BB962C8B-B14F-4D97-AF65-F5344CB8AC3E}">
        <p14:creationId xmlns:p14="http://schemas.microsoft.com/office/powerpoint/2010/main" val="6049089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BE306D-810B-49C8-81BB-7FF5F8392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CE0C52-7357-4AB7-B5DD-A4C87ADF1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6EAE49-7069-4338-B733-B64AB151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99A71-F896-43AD-BB2A-0DCFCE57B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24A58E-75EF-49BA-A98B-13F5BF6AC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6750F0-2D4D-422D-AFE1-1ED537C28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Financial opportunity is often blocked by confusion, not ambition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AEBA16-B34B-4FD3-B3C2-997CA4E9B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87F87D-F793-4EE5-BB69-40BBA1EA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70961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50505"/>
                </a:solidFill>
              </a:defRPr>
            </a:pPr>
            <a:r>
              <a:rPr sz="2025" b="1">
                <a:solidFill>
                  <a:srgbClr val="050505"/>
                </a:solidFill>
              </a:rPr>
              <a:t>Millions of decisions become harder when people cannot clearly see what lenders, landlords, employers, and funders see.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746DB7-0CF3-4364-B858-A1DB7CCFE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052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997902-0F24-4F3D-809E-1F51D7DFF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1950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Credit information is fragmented and difficult to act 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0AD975-E537-4ABE-87F3-2B3258D3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AC9921-432D-43CC-A7F9-806C0FE40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7195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Traditional education rarely connects learning to a 90-day plan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23221B-34B8-4018-B25F-ECF7079EF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F19240-BCFD-49DB-91BA-E216D6A7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2440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Language and technology barriers exclude capable people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2F3EDA-761E-4B05-9242-56938CEA3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625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4F36EC-2475-4B51-B920-DB9D46E8F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27685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Entrepreneurs need both personal and business funding readiness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1DF71E-6511-464E-86B8-6AD027C3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305050"/>
            <a:ext cx="2857500" cy="3524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F9AA48-75D8-47C5-9676-FEF0CB32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6479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THE GAP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BB9B3E-26FF-407D-A3C8-0B10A7C04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238500"/>
            <a:ext cx="2095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Knowledge must become organized action—and action must become documented proof.</a:t>
            </a:r>
          </a:p>
        </p:txBody>
      </p:sp>
    </p:spTree>
    <p:extLst>
      <p:ext uri="{BB962C8B-B14F-4D97-AF65-F5344CB8AC3E}">
        <p14:creationId xmlns:p14="http://schemas.microsoft.com/office/powerpoint/2010/main" val="18178891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6307AB-484C-4072-A03B-F99EFAB6B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2CF9AD-2EA6-4D0C-8F77-F82EABEF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58B3C0-10B8-4890-A62D-866F9A8A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A6882C-6E7A-48C4-B9BB-98C5DA4D1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E4AB5F-AEBA-47DC-AF09-C8E8375F8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51243-D677-479C-BB8E-FCF81EE0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turns financial education into a guided readiness journey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4E74AF-BAB7-4F06-93E6-1C89FE99A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F42118-A68C-4847-811E-ABCF8F31B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098A9D-173B-493E-BF38-1AEBEE491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A50B68-CA51-4176-AB7F-CA9B3C42A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LEARN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67306E-1174-4BD9-97CD-3AE18A84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Multilingual courses explain credit, money, and funding.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65ACDE-C9B4-4954-AED4-1871DBD8A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0A26EF-EA89-49AB-8AB5-A42FEA45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F6E923-073E-4F14-8AEF-C758FC770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ORGANIZE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27ABE9-F371-47AE-984F-82F36D3C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Tools help users turn information into a personal action plan.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37F525-9346-4247-9E61-1FDBC7F3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8E795-FD80-4191-AD61-19053B716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BA866D-03CF-4F6E-84E5-EFA803E62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PRACTICE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64357E-DF74-4824-8635-C04085E67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Mastery labs build confidence through realistic decisions.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C30D90-CC83-411D-BB4A-AFED319C2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83647F-2306-4BD9-B73A-534CE4E7E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6FCFD5-C765-4E2B-B84A-C9D6F0CC4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PREPARE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23FC62-FDA0-4FE6-B07A-358127EF0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Users assemble evidence and milestones for the next opportunity.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C42CEE-B3C1-48D7-91B1-40ECF107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4D27"/>
                </a:solidFill>
              </a:defRPr>
            </a:pPr>
            <a:r>
              <a:rPr sz="1800" b="1">
                <a:solidFill>
                  <a:srgbClr val="004D27"/>
                </a:solidFill>
              </a:rPr>
              <a:t>One ecosystem · One action path · Multiple points of access</a:t>
            </a:r>
          </a:p>
        </p:txBody>
      </p:sp>
    </p:spTree>
    <p:extLst>
      <p:ext uri="{BB962C8B-B14F-4D97-AF65-F5344CB8AC3E}">
        <p14:creationId xmlns:p14="http://schemas.microsoft.com/office/powerpoint/2010/main" val="7763599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54586E-E5C6-4D83-B05B-7D430C272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B9DCDD-B04A-4A75-AE69-C9D0910BA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9C93CB-0975-493F-983D-CCBCA32F5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BF3297-55D5-4F01-9253-757C15AA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15D4F6-DCEE-44FB-91E9-84B093DB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A working ecosystem already exists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8E1531-D1DD-4AAC-A291-08927A5ED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52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The grant accelerates evidence, delivery, accessibility, and measurable outcomes—not an idea-stage prototype.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FE42A7-3476-44D0-9E8E-90802777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1937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D8807E-C3B7-4DFC-87EF-E991FD26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5272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COURSES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A9C333-061F-475C-A7D2-F455F217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3367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Beginner credit, credit reset, and 720 funding readiness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E48147-0FA2-4707-B059-D07944B8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1937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9633B0-9581-456F-8DB8-3751AECE9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5272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MONEY TOOLS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46F36D-802D-4A9D-8655-20B3D5316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73367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Simple and full financial-control experiences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95580C-5AAD-4ACC-9200-E3FAB424D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77AF7E-4519-476A-99BA-EDBEAE37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52850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FOUNDER SYSTEM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5BF344-F715-4187-BA16-0F685D28E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7338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Business-credit and funding-readiness guidance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10810F-0BB2-410A-9C37-EE7BFF72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68E8DD-ABA8-4CC8-8E49-F9C2C9DA9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52850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MULTILINGUAL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E7A307-1ED6-4F47-BC39-3CFF1BCB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7338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English, Spanish, French, Portuguese, and Haitian Creole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FCFAEB-50B5-4777-807A-E825F8BC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633828-E941-4584-A33E-B8B4221CF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5297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PAYMENTS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11ABE5-7C23-452A-95E7-B6E205A01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73392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Stripe-enabled paths and member access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FE996F-FD39-4326-A111-06E735FB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1962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A47421-1D93-4E94-9262-927891425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5297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MEDIA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7CCD344-3917-49CE-9371-00166D437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73392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DUESMART website, YouTube channel, and educational videos</a:t>
            </a:r>
          </a:p>
        </p:txBody>
      </p:sp>
    </p:spTree>
    <p:extLst>
      <p:ext uri="{BB962C8B-B14F-4D97-AF65-F5344CB8AC3E}">
        <p14:creationId xmlns:p14="http://schemas.microsoft.com/office/powerpoint/2010/main" val="2718747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49E72D-25F8-4A67-8473-322988F7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7B3C46-CF05-4E8F-98B7-5AF2D303D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F5250F-0761-4B6F-8B43-4967B70F4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8FC104-D3F1-4984-8597-6718A8A1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B5E48D-1302-417F-A46A-189EC520E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BE9802-8811-455B-A4FF-CB04B143D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The growth phase expands access through trusted community partners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5AE8AC-9248-4A0B-9965-24334325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EA201D-92FA-4AA1-A476-5BFA6B67A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63F353-E22A-436B-8630-1E06B2FCF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9552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BDDAC7-4FB8-402D-94E1-3BD3F4633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241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CREDIT BUILDERS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3A808A-8B5A-4C21-B004-3985B276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2410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Adults establishing or strengthening personal credit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F99536-A46B-4BDB-8210-B730D399D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14BAB0-89A5-4608-B431-1804D649F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9087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2FEEA3-9531-4D3C-8A0C-1E7F3413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2194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RECOVERY LEARNERS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89172B-8938-4687-B64F-2B77DAE8C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21945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People rebuilding after damaged credit or costly mistakes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05B3E5-5372-436D-97C3-9EBCD493A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4624A8-3136-4991-9F72-4336A218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8622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F45537-18E9-4D0F-9BAE-1C0504167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1148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ASPIRING FOUNDERS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D9528B-D9B5-479A-9A59-4DC28C39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1480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Entrepreneurs preparing personal and business fundability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F3D0EE-7715-4C66-8A08-E01D4B6EE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62D02F-ED23-44BB-99BB-41F3B1F4A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98157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C01AAF-2955-4835-8C47-4D548D91F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0101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PARTNER COMMUNITIES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270480-70BE-454E-97D7-B1A2695F4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1015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Churches, workforce programs, schools, CDFIs, and credit unions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003637-51F2-4362-9CF3-C68BB56E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82040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882646-4821-4D56-8576-52A8BA46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153150"/>
            <a:ext cx="1043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PARTNER-DELIVERED COHORTS CREATE TRUST, SUPPORT, AND VERIFIABLE OUTCOMES</a:t>
            </a:r>
          </a:p>
        </p:txBody>
      </p:sp>
    </p:spTree>
    <p:extLst>
      <p:ext uri="{BB962C8B-B14F-4D97-AF65-F5344CB8AC3E}">
        <p14:creationId xmlns:p14="http://schemas.microsoft.com/office/powerpoint/2010/main" val="194796430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0DC2A25-9FBB-46E6-8FC1-EDE43064A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29C4A2-392A-42AD-B6F0-95CB6E19E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9CE764-732F-4027-99EC-7F55F0C10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B0A5B5-5FBC-4D7C-B1AE-6F7CD56B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7D62BD-870D-4CBA-9FDD-0CE5DB2C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DBA24A-C001-40DF-B92F-E827704E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has credible early proof—and a clear evidence-building plan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E9411A-7856-482C-88D5-CC22371F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247AE9-6647-457F-908C-B234742DF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7A3D"/>
                </a:solidFill>
              </a:defRPr>
            </a:pPr>
            <a:r>
              <a:rPr sz="1500" b="1">
                <a:solidFill>
                  <a:srgbClr val="007A3D"/>
                </a:solidFill>
              </a:rPr>
              <a:t>AVAILABLE NOW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E6E43A-A943-4DFF-A3B4-BCF15156F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F1C961-D1D3-4DE2-A1FE-9421AFFC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Testimonials or success stories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8950C4-58D1-4BBA-BC21-73416F9D5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8D80B4-43C6-4FDF-8968-0815061CA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9090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Paying-customer count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815527-ED04-4A9C-AF5C-C25B81C26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671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7B58C3-81BD-4FD3-9A6D-F4FB62608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8145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Website and YouTube analytics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9DB99A-E0F5-4F1B-9CE2-2ED10CF8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577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270A33-ED96-4E94-9580-13CAF4113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7200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Partner letters or agreements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7A6D89-386E-4BC5-8C39-8DA615E4B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266950"/>
            <a:ext cx="381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F6651B-AF71-4720-9A70-AE543B0C1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42318"/>
                </a:solidFill>
              </a:defRPr>
            </a:pPr>
            <a:r>
              <a:rPr sz="1500" b="1">
                <a:solidFill>
                  <a:srgbClr val="B42318"/>
                </a:solidFill>
              </a:rPr>
              <a:t>VERIFY BEFORE SUBMISSION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863E1C-B2A4-4FC7-8E3B-1F5FE26E9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860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76C574-C765-4DC2-B138-C93A70561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8003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verified paying customers: ______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95559B-0048-47C0-AC80-5EED703F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730181-90E3-496E-9B32-4C50755E6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9090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monthly revenue and refunds: ______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2739432-C97D-49D9-8BB4-5D1754D4F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671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291C335-7C7F-4523-8EB4-67562D34C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course starts and completions: ______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A94E9A-4C99-4C8B-B050-BBB9C2E5A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577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C4ECC17-384F-4720-9A70-104CA7BB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7200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partner commitments and cohort size: ______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9117C3-2C56-4042-8958-A74623DD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482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380C2D-B58F-4A05-B153-607AD43C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1625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pre/post outcome methodology: ______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AC4C424-A485-44FB-ACF9-498C4B0C9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No traction number is presented as fact until its source is in the funder data room.</a:t>
            </a:r>
          </a:p>
        </p:txBody>
      </p:sp>
    </p:spTree>
    <p:extLst>
      <p:ext uri="{BB962C8B-B14F-4D97-AF65-F5344CB8AC3E}">
        <p14:creationId xmlns:p14="http://schemas.microsoft.com/office/powerpoint/2010/main" val="16413662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CA9083-6FE7-44EE-B26B-E52B6FF9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381C19-E429-4572-B40B-C64966D56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60A5D2-629C-4BC7-8981-8FF6BD5D2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ED1A83-01FB-4EA1-A8BC-D00A073E4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6792EC-39BB-4F97-9717-F3881345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Earned revenue can sustain impact beyond the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F9302F-68D0-4B3A-BD58-F4819D9C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9334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Grant capital funds safe expansion. Earned revenue supports continuation beyond the grant.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667238-5A07-4AAC-937D-DEA42F49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D46487-93B9-4858-939B-655CF9027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DIRECT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5536DC-99F2-4ECF-A6FD-7C2CFB60A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Course and member purchases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00D5B4-4A79-4450-8F1A-EF76F29E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069331-A416-4A64-BC53-7B14C4993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PARTNER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2C2B79-CEE0-4EDC-8EC3-1DED2CFD7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Sponsored or prepaid cohorts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FAB88C-284B-4A81-97D7-A1E953DB3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95BD93-9E2C-4D11-B1BC-D16833DC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LICENSING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5E08EF-339B-408C-B9E5-A612CE232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Institutional access and white-label delivery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BA132F-0391-4DF3-8C32-9BDE2BC79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36A81-5EB6-41D7-A503-C53AF9E16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REFERRAL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C1F25B-271C-4E04-87C0-EC84C856C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Ethically governed partner and affiliate revenue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D255CC-29DE-4EF3-81E5-A90E5BB4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Next proof: revenue by product, acquisition source, activation, completion, renewal, and refund.</a:t>
            </a:r>
          </a:p>
        </p:txBody>
      </p:sp>
    </p:spTree>
    <p:extLst>
      <p:ext uri="{BB962C8B-B14F-4D97-AF65-F5344CB8AC3E}">
        <p14:creationId xmlns:p14="http://schemas.microsoft.com/office/powerpoint/2010/main" val="3597895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8EBF14-76BB-4D65-94CB-A63E0350C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4400F6-2BEF-40B4-87E6-914E447C1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5B6963-7235-4144-97EF-D603CDD24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8D3A29-73DC-48E3-B335-69F95538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510857-9362-4C17-87B5-0A3AABF06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CE9FDC-E7B1-4D3E-B8B9-5FE7E82BD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$100,000 funds platform strength, multi-site delivery, and proof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B5041F-8F9D-4D84-82E1-60242A71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7B53BB-41D8-4D32-9DA6-73D3737EC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3429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07F32E-0244-4870-8237-B9CADB48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30%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1944F3-98F3-4F0F-980B-51D6B00C7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812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$30,000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C776DF-ABA3-4201-B0C5-138CAA73E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812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Platform hardening and accessibility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2EB1F1-D230-447C-8943-FDD2D17A1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2857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334121-B086-4ADF-88A4-3EF11ABC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56CE8B-846A-4657-B363-3E87C6101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8610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$25,000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59EECE-538E-46C7-97CB-DEEB86E6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8610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Multi-site pilots and participant support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D70B6E-55C6-4516-B759-75FC7A9FF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286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DCFE05-5D58-4F61-99F7-AD9A92A71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100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BD39F4-0A8A-450C-8E78-FB606AF8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7909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$20,000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AF6507-7A70-459E-AE8B-EFC89F32B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7909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Sales, onboarding, and partner success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02F18A-D200-49EA-81D6-92CB711E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19600"/>
            <a:ext cx="171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3766095-CE3D-41CA-835D-90D4C4F13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0D2EE6-F7BE-496B-9792-BCDAE9143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49580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$15,000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79AB54-2642-46D2-BD84-3E775F089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9580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Legal, security, insurance, and compliance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F098D2-6CC0-41D4-A7E2-E0BA7D0DF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24450"/>
            <a:ext cx="1143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4057EA-115D-4BAB-90CC-1B62DD710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197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F5059C-73CE-4524-A1A3-44B603F6D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2006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$10,000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F04C53-7181-4DE4-B3C5-85A4684A2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006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Evaluation, measurement, and reporting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E75CD9-C6B0-46EA-8A89-B80F61A43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42318"/>
                </a:solidFill>
              </a:defRPr>
            </a:pPr>
            <a:r>
              <a:rPr sz="1275" b="1">
                <a:solidFill>
                  <a:srgbClr val="B42318"/>
                </a:solidFill>
              </a:rPr>
              <a:t>ILLUSTRATIVE ALLOCATION — replace with payroll, vendor quotes, and an approved line-item budget.</a:t>
            </a:r>
          </a:p>
        </p:txBody>
      </p:sp>
    </p:spTree>
    <p:extLst>
      <p:ext uri="{BB962C8B-B14F-4D97-AF65-F5344CB8AC3E}">
        <p14:creationId xmlns:p14="http://schemas.microsoft.com/office/powerpoint/2010/main" val="22412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7B449B-D2B2-4C03-A918-A5F6F753B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D10BEC-9F8B-4995-BA67-C2D8BAEBF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CBD552-97A1-4561-A0FC-E4B7E8934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B02253-DD96-4CF7-9B89-81125B423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F560EF-DC75-4984-A31C-AB655B8A5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$100,000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589652-F394-474F-A546-FF2A7A9A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A 12-month plan converts growth capital into repeatable delivery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2FDFA8-4212-403F-AB7C-E16138F2B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184C7D-15F2-4016-BA01-D5220F08D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F7C45D-4E68-441B-9291-B199FD9D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MONTHS 1–3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3AE66A-C7EF-452D-A003-95BBCAF8B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HARDEN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C52423-C53F-41E7-A3A7-FF589EAE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Strengthen accessibility, security, delivery controls, analytics, and the funder evidence room.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50BA3C-3542-49C0-BF0E-524E86BE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0BABA8-DFFD-4CCD-970B-1B68E4BB5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MONTHS 4–8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60BA6F-2D61-42B9-BA50-15B233514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EXPAND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D98B6E-65EC-41B0-B01A-2432899E9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Launch multiple partner cohorts; support delivery teams; monitor activation and completion.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EB91DA-B2A7-4582-AAB6-89BCCD2A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152B7E-B5CA-45AF-A139-5DAC465F8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MONTHS 9–12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C0A2D8-866B-4E3F-994A-1A6970E30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PROVE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381446-58F0-41E8-ACAA-B99F3B46D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Compare outcomes across sites; document cost, partner renewals, revenue, and scale readiness.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9DDA7F-2D17-4A0B-B6F4-1CF3C846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04D27"/>
                </a:solidFill>
              </a:defRPr>
            </a:pPr>
            <a:r>
              <a:rPr sz="1575" b="1">
                <a:solidFill>
                  <a:srgbClr val="004D27"/>
                </a:solidFill>
              </a:rPr>
              <a:t>Final site count, cohort size, geography, and partner roles will be documented in the grant work plan.</a:t>
            </a:r>
          </a:p>
        </p:txBody>
      </p:sp>
    </p:spTree>
    <p:extLst>
      <p:ext uri="{BB962C8B-B14F-4D97-AF65-F5344CB8AC3E}">
        <p14:creationId xmlns:p14="http://schemas.microsoft.com/office/powerpoint/2010/main" val="11126977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2026-08-16T20:57:13.6960000Z</dcterms:created>
  <dcterms:modified xsi:type="dcterms:W3CDTF">2026-08-16T20:57:13.6960000Z</dcterms:modified>
</coreProperties>
</file>